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327" r:id="rId2"/>
    <p:sldId id="519" r:id="rId3"/>
    <p:sldId id="522" r:id="rId4"/>
    <p:sldId id="427" r:id="rId5"/>
    <p:sldId id="511" r:id="rId6"/>
    <p:sldId id="521" r:id="rId7"/>
    <p:sldId id="523" r:id="rId8"/>
    <p:sldId id="343" r:id="rId9"/>
    <p:sldId id="336" r:id="rId10"/>
    <p:sldId id="461" r:id="rId11"/>
    <p:sldId id="462" r:id="rId12"/>
    <p:sldId id="437" r:id="rId13"/>
    <p:sldId id="447" r:id="rId14"/>
    <p:sldId id="446" r:id="rId15"/>
    <p:sldId id="429" r:id="rId16"/>
    <p:sldId id="481" r:id="rId17"/>
    <p:sldId id="482" r:id="rId18"/>
    <p:sldId id="359" r:id="rId19"/>
    <p:sldId id="333" r:id="rId20"/>
    <p:sldId id="334" r:id="rId21"/>
    <p:sldId id="435" r:id="rId22"/>
    <p:sldId id="515" r:id="rId23"/>
    <p:sldId id="483" r:id="rId24"/>
    <p:sldId id="340" r:id="rId25"/>
    <p:sldId id="510" r:id="rId26"/>
    <p:sldId id="341" r:id="rId27"/>
    <p:sldId id="516" r:id="rId28"/>
    <p:sldId id="517" r:id="rId29"/>
    <p:sldId id="422" r:id="rId30"/>
    <p:sldId id="423" r:id="rId31"/>
    <p:sldId id="514" r:id="rId32"/>
    <p:sldId id="502" r:id="rId33"/>
    <p:sldId id="503" r:id="rId34"/>
    <p:sldId id="504" r:id="rId35"/>
    <p:sldId id="441" r:id="rId36"/>
    <p:sldId id="485" r:id="rId37"/>
    <p:sldId id="493" r:id="rId38"/>
    <p:sldId id="487" r:id="rId39"/>
    <p:sldId id="486" r:id="rId40"/>
    <p:sldId id="491" r:id="rId41"/>
    <p:sldId id="337" r:id="rId42"/>
    <p:sldId id="498" r:id="rId43"/>
    <p:sldId id="496" r:id="rId44"/>
    <p:sldId id="367" r:id="rId45"/>
    <p:sldId id="492" r:id="rId46"/>
    <p:sldId id="494" r:id="rId47"/>
    <p:sldId id="518" r:id="rId48"/>
    <p:sldId id="420" r:id="rId49"/>
    <p:sldId id="495" r:id="rId50"/>
    <p:sldId id="506" r:id="rId51"/>
    <p:sldId id="365" r:id="rId52"/>
    <p:sldId id="366" r:id="rId53"/>
    <p:sldId id="499" r:id="rId54"/>
    <p:sldId id="500" r:id="rId55"/>
    <p:sldId id="507" r:id="rId56"/>
    <p:sldId id="501" r:id="rId57"/>
    <p:sldId id="512" r:id="rId58"/>
    <p:sldId id="513" r:id="rId59"/>
    <p:sldId id="508" r:id="rId60"/>
    <p:sldId id="509" r:id="rId61"/>
    <p:sldId id="520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3"/>
    <p:restoredTop sz="94708"/>
  </p:normalViewPr>
  <p:slideViewPr>
    <p:cSldViewPr snapToGrid="0" snapToObjects="1">
      <p:cViewPr varScale="1">
        <p:scale>
          <a:sx n="84" d="100"/>
          <a:sy n="84" d="100"/>
        </p:scale>
        <p:origin x="18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He looks like an old </a:t>
            </a:r>
            <a:r>
              <a:rPr lang="en-US" dirty="0" err="1"/>
              <a:t>machintosh</a:t>
            </a:r>
            <a:r>
              <a:rPr lang="en-US" dirty="0"/>
              <a:t> machine.</a:t>
            </a:r>
          </a:p>
          <a:p>
            <a:r>
              <a:rPr lang="en-US" dirty="0" err="1"/>
              <a:t>Hes</a:t>
            </a:r>
            <a:r>
              <a:rPr lang="en-US" dirty="0"/>
              <a:t> got legs… one sticks out the back. That</a:t>
            </a:r>
            <a:r>
              <a:rPr lang="fr-FR" dirty="0"/>
              <a:t>’</a:t>
            </a:r>
            <a:r>
              <a:rPr lang="en-US" dirty="0"/>
              <a:t>s just the way it is.</a:t>
            </a:r>
          </a:p>
        </p:txBody>
      </p:sp>
    </p:spTree>
    <p:extLst>
      <p:ext uri="{BB962C8B-B14F-4D97-AF65-F5344CB8AC3E}">
        <p14:creationId xmlns:p14="http://schemas.microsoft.com/office/powerpoint/2010/main" val="270580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9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84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36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338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40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29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2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48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51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Correct answer should be 212</a:t>
            </a:r>
          </a:p>
        </p:txBody>
      </p:sp>
    </p:spTree>
    <p:extLst>
      <p:ext uri="{BB962C8B-B14F-4D97-AF65-F5344CB8AC3E}">
        <p14:creationId xmlns:p14="http://schemas.microsoft.com/office/powerpoint/2010/main" val="1876152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52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45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2</a:t>
            </a:r>
          </a:p>
          <a:p>
            <a:pPr marL="228600" indent="-228600">
              <a:buAutoNum type="arabicParenR"/>
            </a:pPr>
            <a:r>
              <a:rPr lang="en-US" dirty="0"/>
              <a:t>13.5</a:t>
            </a:r>
          </a:p>
          <a:p>
            <a:pPr marL="228600" indent="-228600">
              <a:buAutoNum type="arabicParenR"/>
            </a:pPr>
            <a:r>
              <a:rPr lang="en-US" dirty="0"/>
              <a:t>11</a:t>
            </a:r>
          </a:p>
          <a:p>
            <a:pPr marL="228600" indent="-228600">
              <a:buAutoNum type="arabicParenR"/>
            </a:pPr>
            <a:r>
              <a:rPr lang="en-US" dirty="0"/>
              <a:t>abc12</a:t>
            </a:r>
          </a:p>
          <a:p>
            <a:pPr marL="228600" indent="-228600">
              <a:buAutoNum type="arabicParenR"/>
            </a:pPr>
            <a:r>
              <a:rPr lang="en-US" dirty="0"/>
              <a:t>abc3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170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9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8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1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fix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1893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9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06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13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6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15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62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3.png"/><Relationship Id="rId7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microsoft.com/office/2007/relationships/hdphoto" Target="../media/hdphoto3.wdp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3.png"/><Relationship Id="rId7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microsoft.com/office/2007/relationships/hdphoto" Target="../media/hdphoto3.wdp"/><Relationship Id="rId9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3.png"/><Relationship Id="rId7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microsoft.com/office/2007/relationships/hdphoto" Target="../media/hdphoto3.wdp"/><Relationship Id="rId9" Type="http://schemas.microsoft.com/office/2007/relationships/hdphoto" Target="../media/hdphoto2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Goal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565070"/>
            <a:ext cx="9144000" cy="46356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4226" y="887380"/>
            <a:ext cx="8285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you make a memory box?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you see what is in a box?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can you put in a box?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you change what is in a box?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00" y="1054100"/>
            <a:ext cx="6385436" cy="362941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Example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2410" y="2684764"/>
            <a:ext cx="5419492" cy="39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33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 of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278459" y="28339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11950" y="3074020"/>
            <a:ext cx="240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Graphics Program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6367346" y="2841363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82538" y="3081454"/>
            <a:ext cx="230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 Program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996" y="3230135"/>
            <a:ext cx="194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Karel Program</a:t>
            </a:r>
          </a:p>
        </p:txBody>
      </p:sp>
      <p:sp>
        <p:nvSpPr>
          <p:cNvPr id="13" name="Freeform 12"/>
          <p:cNvSpPr/>
          <p:nvPr/>
        </p:nvSpPr>
        <p:spPr>
          <a:xfrm>
            <a:off x="126380" y="2993761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218986" y="11575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46812" y="1393903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1839459" y="2207941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369615" y="2286000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939990" y="2241395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999678" y="2553629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"hello, world"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charset="0"/>
                </a:rPr>
                <a:t>HelloConsole</a:t>
              </a:r>
              <a:endParaRPr lang="en-US" sz="1000" b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charset="0"/>
              </a:rPr>
              <a:t>hello, world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Console Program: Hello World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820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833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56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988" y="5469716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892" y="5043036"/>
            <a:ext cx="1098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Access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703298" y="4537446"/>
            <a:ext cx="1049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Assign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5821932" y="3491089"/>
            <a:ext cx="1132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Modify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9291" y="1587100"/>
            <a:ext cx="150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Variables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64" y="4607980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354063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Programs are </a:t>
            </a:r>
            <a:r>
              <a:rPr lang="en-US" sz="3600" i="1" dirty="0">
                <a:solidFill>
                  <a:schemeClr val="bg1"/>
                </a:solidFill>
              </a:rPr>
              <a:t>control flow </a:t>
            </a:r>
            <a:r>
              <a:rPr lang="en-US" sz="3600" dirty="0">
                <a:solidFill>
                  <a:schemeClr val="bg1"/>
                </a:solidFill>
              </a:rPr>
              <a:t>and </a:t>
            </a:r>
            <a:r>
              <a:rPr lang="en-US" sz="3600" i="1" dirty="0">
                <a:solidFill>
                  <a:schemeClr val="bg1"/>
                </a:solidFill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871901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What is a variable?</a:t>
            </a: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227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Write a program that calculates the tax, tip and total bill for us at a restaurant.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The program should ask the user for the subtotal, and then calculate and print out the tax, tip and total.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5276" y="3158083"/>
            <a:ext cx="5010431" cy="3621858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New Ability</a:t>
            </a:r>
          </a:p>
        </p:txBody>
      </p:sp>
    </p:spTree>
    <p:extLst>
      <p:ext uri="{BB962C8B-B14F-4D97-AF65-F5344CB8AC3E}">
        <p14:creationId xmlns:p14="http://schemas.microsoft.com/office/powerpoint/2010/main" val="3266017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computer has space for about 2 </a:t>
            </a:r>
            <a:r>
              <a:rPr lang="en-US"/>
              <a:t>billion boxes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979" y="2598234"/>
            <a:ext cx="2263698" cy="2263698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5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2885" y="2963985"/>
            <a:ext cx="71865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7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7000" dirty="0">
                <a:latin typeface="Courier"/>
                <a:cs typeface="Courier"/>
              </a:rPr>
              <a:t>age = 29;</a:t>
            </a:r>
          </a:p>
          <a:p>
            <a:endParaRPr lang="en-US" sz="7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9059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2885" y="2963985"/>
            <a:ext cx="71865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7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7000" dirty="0">
                <a:latin typeface="Courier"/>
                <a:cs typeface="Courier"/>
              </a:rPr>
              <a:t>age = 29;</a:t>
            </a:r>
          </a:p>
          <a:p>
            <a:endParaRPr lang="en-US" sz="7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8537" y="1528415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name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193028" y="2466242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6104" y="1541996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type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92749" y="2548691"/>
            <a:ext cx="173200" cy="5341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3667" y="5160963"/>
            <a:ext cx="317009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>
                <a:solidFill>
                  <a:schemeClr val="tx1"/>
                </a:solidFill>
              </a:rPr>
              <a:t>Initial value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269864" y="4297069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92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77045" y="3521231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427833" y="300444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40795" y="3606956"/>
            <a:ext cx="23387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80233" y="3610131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29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Three Properties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92850" y="1737421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80175" y="4716827"/>
            <a:ext cx="1576714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1949" y="2012259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type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97341" y="2675248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69332" y="3018954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21972" y="4166441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Declaring a Variable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98897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26634" y="5006896"/>
            <a:ext cx="1607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Example: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23063" y="2092711"/>
            <a:ext cx="5486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/>
              <a:t>When a line starts with a variable </a:t>
            </a:r>
            <a:r>
              <a:rPr lang="en-US" sz="3000" b="1" i="1" dirty="0">
                <a:solidFill>
                  <a:srgbClr val="0027FF"/>
                </a:solidFill>
              </a:rPr>
              <a:t>type</a:t>
            </a:r>
            <a:r>
              <a:rPr lang="en-US" sz="3000" dirty="0"/>
              <a:t>, it is creating a new variable </a:t>
            </a:r>
            <a:r>
              <a:rPr lang="mr-IN" sz="3000" dirty="0"/>
              <a:t>…</a:t>
            </a:r>
            <a:r>
              <a:rPr lang="en-US" sz="3000" dirty="0"/>
              <a:t>aka a box.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5481" y="5546159"/>
            <a:ext cx="40671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6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latin typeface="Courier"/>
                <a:cs typeface="Courier"/>
              </a:rPr>
              <a:t>myBox</a:t>
            </a:r>
            <a:r>
              <a:rPr lang="en-US" sz="3600" dirty="0">
                <a:latin typeface="Courier"/>
                <a:cs typeface="Courier"/>
              </a:rPr>
              <a:t> = 5;</a:t>
            </a:r>
          </a:p>
          <a:p>
            <a:endParaRPr lang="en-US" sz="3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83826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Core 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53331" y="1643680"/>
            <a:ext cx="52629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num</a:t>
            </a:r>
            <a:r>
              <a:rPr lang="en-US" sz="3000" dirty="0">
                <a:latin typeface="Courier"/>
                <a:cs typeface="Courier"/>
              </a:rPr>
              <a:t> = 5;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fraction = 0.2;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isLove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5073" y="6488668"/>
            <a:ext cx="31634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* Why is it called a double?    </a:t>
            </a:r>
          </a:p>
        </p:txBody>
      </p:sp>
    </p:spTree>
    <p:extLst>
      <p:ext uri="{BB962C8B-B14F-4D97-AF65-F5344CB8AC3E}">
        <p14:creationId xmlns:p14="http://schemas.microsoft.com/office/powerpoint/2010/main" val="1003136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23C213-F13A-E448-AE12-40922913C749}"/>
              </a:ext>
            </a:extLst>
          </p:cNvPr>
          <p:cNvSpPr/>
          <p:nvPr/>
        </p:nvSpPr>
        <p:spPr>
          <a:xfrm>
            <a:off x="925551" y="2169132"/>
            <a:ext cx="791736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</a:p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letter = ‘c’;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“strings” of letters</a:t>
            </a:r>
          </a:p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phrase = 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“Spring rocks!”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3585CF-6362-0240-9722-3760A8FAB31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Core 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26134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Core 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53331" y="1643680"/>
            <a:ext cx="52629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num</a:t>
            </a:r>
            <a:r>
              <a:rPr lang="en-US" sz="3000" dirty="0">
                <a:latin typeface="Courier"/>
                <a:cs typeface="Courier"/>
              </a:rPr>
              <a:t> = 5;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fraction = 0.2;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isLove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5073" y="6488668"/>
            <a:ext cx="31634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* Why is it called a double?    </a:t>
            </a:r>
          </a:p>
        </p:txBody>
      </p:sp>
    </p:spTree>
    <p:extLst>
      <p:ext uri="{BB962C8B-B14F-4D97-AF65-F5344CB8AC3E}">
        <p14:creationId xmlns:p14="http://schemas.microsoft.com/office/powerpoint/2010/main" val="1043905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Double: How Much Do I Weigh?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39683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Answers could </a:t>
            </a:r>
            <a:r>
              <a:rPr lang="en-US"/>
              <a:t>be real valued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3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BC96CAB-309C-594B-86D4-83D1A81EEC9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Play Along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48BD9-8650-2E4A-BAB8-0D2AB5FF4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" y="960120"/>
            <a:ext cx="4872960" cy="5760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031A78-1802-5048-A584-07A9F4E81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063" y="1082040"/>
            <a:ext cx="4756937" cy="562356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54E515C-F656-FC4C-89CB-93B9883B21FE}"/>
              </a:ext>
            </a:extLst>
          </p:cNvPr>
          <p:cNvSpPr/>
          <p:nvPr/>
        </p:nvSpPr>
        <p:spPr>
          <a:xfrm>
            <a:off x="716280" y="2346960"/>
            <a:ext cx="1173480" cy="655320"/>
          </a:xfrm>
          <a:prstGeom prst="ellipse">
            <a:avLst/>
          </a:prstGeom>
          <a:noFill/>
          <a:ln w="762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4E13D7-5CF9-614F-B535-54A39A8972B6}"/>
              </a:ext>
            </a:extLst>
          </p:cNvPr>
          <p:cNvSpPr/>
          <p:nvPr/>
        </p:nvSpPr>
        <p:spPr>
          <a:xfrm>
            <a:off x="731520" y="1508760"/>
            <a:ext cx="838200" cy="701040"/>
          </a:xfrm>
          <a:prstGeom prst="ellipse">
            <a:avLst/>
          </a:prstGeom>
          <a:noFill/>
          <a:ln w="762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E768E5-E09A-BB42-93A8-6F1A231C2640}"/>
              </a:ext>
            </a:extLst>
          </p:cNvPr>
          <p:cNvSpPr/>
          <p:nvPr/>
        </p:nvSpPr>
        <p:spPr>
          <a:xfrm>
            <a:off x="6842760" y="5334000"/>
            <a:ext cx="1249680" cy="1127760"/>
          </a:xfrm>
          <a:prstGeom prst="ellipse">
            <a:avLst/>
          </a:prstGeom>
          <a:noFill/>
          <a:ln w="762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96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How Many Children Do I Have?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36307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It is weird to </a:t>
            </a:r>
            <a:r>
              <a:rPr lang="en-US"/>
              <a:t>say something like 1.7</a:t>
            </a:r>
          </a:p>
        </p:txBody>
      </p:sp>
    </p:spTree>
    <p:extLst>
      <p:ext uri="{BB962C8B-B14F-4D97-AF65-F5344CB8AC3E}">
        <p14:creationId xmlns:p14="http://schemas.microsoft.com/office/powerpoint/2010/main" val="658137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Lots of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0375" y="1387203"/>
            <a:ext cx="595547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public void </a:t>
            </a:r>
            <a:r>
              <a:rPr lang="en-US" sz="3000" dirty="0">
                <a:latin typeface="Courier"/>
                <a:cs typeface="Courier"/>
              </a:rPr>
              <a:t>run() {</a:t>
            </a:r>
          </a:p>
          <a:p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  // integer values</a:t>
            </a: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  </a:t>
            </a:r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age = 30;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  // real values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   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weight = 180.2;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3992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Can you access the value in a variable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(aka box)?</a:t>
            </a:r>
          </a:p>
        </p:txBody>
      </p:sp>
    </p:spTree>
    <p:extLst>
      <p:ext uri="{BB962C8B-B14F-4D97-AF65-F5344CB8AC3E}">
        <p14:creationId xmlns:p14="http://schemas.microsoft.com/office/powerpoint/2010/main" val="1727506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Outputting Variable Value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3176" y="1721739"/>
            <a:ext cx="664797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creates a variable called</a:t>
            </a: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age with the value 30.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age = 30;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puts the value of the age</a:t>
            </a: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variable on the screen.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(age);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09383" y="6488668"/>
            <a:ext cx="39023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Fun fact. Chris turns 30 on April 25th</a:t>
            </a:r>
          </a:p>
        </p:txBody>
      </p:sp>
    </p:spTree>
    <p:extLst>
      <p:ext uri="{BB962C8B-B14F-4D97-AF65-F5344CB8AC3E}">
        <p14:creationId xmlns:p14="http://schemas.microsoft.com/office/powerpoint/2010/main" val="1862573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Fancy Output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3537" y="1632529"/>
            <a:ext cx="664797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creates a variable called</a:t>
            </a: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age with the value 30.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age = 30;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puts the following on the</a:t>
            </a: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screen</a:t>
            </a: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age is: &lt;value&gt;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“</a:t>
            </a:r>
            <a:r>
              <a:rPr lang="en-US" sz="3000" dirty="0">
                <a:latin typeface="Courier"/>
                <a:cs typeface="Courier"/>
              </a:rPr>
              <a:t> + age);</a:t>
            </a:r>
          </a:p>
        </p:txBody>
      </p:sp>
    </p:spTree>
    <p:extLst>
      <p:ext uri="{BB962C8B-B14F-4D97-AF65-F5344CB8AC3E}">
        <p14:creationId xmlns:p14="http://schemas.microsoft.com/office/powerpoint/2010/main" val="403574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What data can </a:t>
            </a:r>
            <a:r>
              <a:rPr lang="en-US" sz="3600" dirty="0">
                <a:solidFill>
                  <a:schemeClr val="bg1"/>
                </a:solidFill>
              </a:rPr>
              <a:t>you put in </a:t>
            </a:r>
            <a:r>
              <a:rPr lang="en-US" sz="3600">
                <a:solidFill>
                  <a:schemeClr val="bg1"/>
                </a:solidFill>
              </a:rPr>
              <a:t>a variable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(aka box)?</a:t>
            </a:r>
          </a:p>
        </p:txBody>
      </p:sp>
    </p:spTree>
    <p:extLst>
      <p:ext uri="{BB962C8B-B14F-4D97-AF65-F5344CB8AC3E}">
        <p14:creationId xmlns:p14="http://schemas.microsoft.com/office/powerpoint/2010/main" val="409963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1460665" y="2280061"/>
            <a:ext cx="4892634" cy="1009403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40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726" y="2987736"/>
            <a:ext cx="77893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5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5000" dirty="0" err="1">
                <a:latin typeface="Courier"/>
                <a:cs typeface="Courier"/>
              </a:rPr>
              <a:t>myBox</a:t>
            </a:r>
            <a:r>
              <a:rPr lang="en-US" sz="5000" dirty="0">
                <a:latin typeface="Courier"/>
                <a:cs typeface="Courier"/>
              </a:rPr>
              <a:t> = </a:t>
            </a:r>
            <a:r>
              <a:rPr lang="en-US" sz="5000" i="1" dirty="0">
                <a:latin typeface="Calibri" charset="0"/>
                <a:ea typeface="Calibri" charset="0"/>
                <a:cs typeface="Calibri" charset="0"/>
              </a:rPr>
              <a:t>user input</a:t>
            </a:r>
            <a:r>
              <a:rPr lang="en-US" sz="5000" dirty="0">
                <a:latin typeface="Courier"/>
                <a:cs typeface="Courier"/>
              </a:rPr>
              <a:t>;</a:t>
            </a:r>
          </a:p>
          <a:p>
            <a:endParaRPr lang="en-US" sz="50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8245" y="1528415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name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02736" y="2466242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5812" y="1541996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type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02457" y="2548691"/>
            <a:ext cx="173200" cy="5341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23375" y="5160963"/>
            <a:ext cx="317009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>
                <a:solidFill>
                  <a:schemeClr val="tx1"/>
                </a:solidFill>
              </a:rPr>
              <a:t>Initial value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879572" y="4297069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022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726" y="2987736"/>
            <a:ext cx="79191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5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5000" dirty="0" err="1">
                <a:latin typeface="Courier"/>
                <a:cs typeface="Courier"/>
              </a:rPr>
              <a:t>myBox</a:t>
            </a:r>
            <a:r>
              <a:rPr lang="en-US" sz="5000" dirty="0">
                <a:latin typeface="Courier"/>
                <a:cs typeface="Courier"/>
              </a:rPr>
              <a:t> = </a:t>
            </a:r>
            <a:r>
              <a:rPr lang="en-US" sz="5000" i="1" dirty="0">
                <a:latin typeface="Calibri" charset="0"/>
                <a:ea typeface="Calibri" charset="0"/>
                <a:cs typeface="Calibri" charset="0"/>
              </a:rPr>
              <a:t>expression</a:t>
            </a:r>
            <a:r>
              <a:rPr lang="en-US" sz="5000" dirty="0">
                <a:latin typeface="Courier"/>
                <a:cs typeface="Courier"/>
              </a:rPr>
              <a:t>;</a:t>
            </a:r>
          </a:p>
          <a:p>
            <a:endParaRPr lang="en-US" sz="50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8245" y="1528415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name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02736" y="2466242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5812" y="1541996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type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02457" y="2548691"/>
            <a:ext cx="173200" cy="5341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23375" y="5160963"/>
            <a:ext cx="317009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>
                <a:solidFill>
                  <a:schemeClr val="tx1"/>
                </a:solidFill>
              </a:rPr>
              <a:t>Initial value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879572" y="4297069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197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Values from User Input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312" y="1169844"/>
            <a:ext cx="8579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Prompts user for a whole number. Stores</a:t>
            </a:r>
          </a:p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result in a variable (aka a box)</a:t>
            </a:r>
          </a:p>
          <a:p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kids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“How many children?”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5103" y="4633749"/>
            <a:ext cx="88488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Haven’t you ever wondered, who was the first</a:t>
            </a:r>
          </a:p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person to eat a carrot???</a:t>
            </a:r>
            <a:endParaRPr lang="en-US" sz="2400" b="1" dirty="0">
              <a:solidFill>
                <a:srgbClr val="7030A0"/>
              </a:solidFill>
              <a:latin typeface="Courier"/>
              <a:cs typeface="Courier"/>
            </a:endParaRPr>
          </a:p>
          <a:p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2400" b="1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edible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= </a:t>
            </a:r>
            <a:r>
              <a:rPr lang="en-US" sz="2400" dirty="0" err="1">
                <a:latin typeface="Courier"/>
                <a:cs typeface="Courier"/>
              </a:rPr>
              <a:t>readBoolean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“Subject alive?”</a:t>
            </a:r>
            <a:r>
              <a:rPr lang="en-US" sz="2400" dirty="0">
                <a:latin typeface="Courier"/>
                <a:cs typeface="Courier"/>
              </a:rPr>
              <a:t>)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193" y="2939582"/>
            <a:ext cx="86274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Prompts user for a decimal number. Stores</a:t>
            </a:r>
          </a:p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result in a variable (aka a box)</a:t>
            </a:r>
            <a:endParaRPr lang="en-US" sz="24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tip = </a:t>
            </a:r>
            <a:r>
              <a:rPr lang="en-US" sz="2400" dirty="0" err="1">
                <a:latin typeface="Courier"/>
                <a:cs typeface="Courier"/>
              </a:rPr>
              <a:t>readDouble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“Tip? $”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2799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01444" y="1583472"/>
            <a:ext cx="8140390" cy="3501483"/>
          </a:xfrm>
          <a:prstGeom prst="roundRect">
            <a:avLst>
              <a:gd name="adj" fmla="val 646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Review: Decomposition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2098" y="2029521"/>
            <a:ext cx="73040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Each method solves one ”problem”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Methods should have good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Comment each of your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Length of methods should be &lt; 15 lines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Methods should ideally be generalizable</a:t>
            </a:r>
          </a:p>
        </p:txBody>
      </p:sp>
    </p:spTree>
    <p:extLst>
      <p:ext uri="{BB962C8B-B14F-4D97-AF65-F5344CB8AC3E}">
        <p14:creationId xmlns:p14="http://schemas.microsoft.com/office/powerpoint/2010/main" val="856224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1460665" y="2966224"/>
            <a:ext cx="4892634" cy="32324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457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360110" y="3445727"/>
            <a:ext cx="3735675" cy="1182029"/>
          </a:xfrm>
          <a:custGeom>
            <a:avLst/>
            <a:gdLst>
              <a:gd name="connsiteX0" fmla="*/ 3501500 w 3735675"/>
              <a:gd name="connsiteY0" fmla="*/ 122663 h 1182029"/>
              <a:gd name="connsiteX1" fmla="*/ 3412290 w 3735675"/>
              <a:gd name="connsiteY1" fmla="*/ 122663 h 1182029"/>
              <a:gd name="connsiteX2" fmla="*/ 3166963 w 3735675"/>
              <a:gd name="connsiteY2" fmla="*/ 111512 h 1182029"/>
              <a:gd name="connsiteX3" fmla="*/ 3122358 w 3735675"/>
              <a:gd name="connsiteY3" fmla="*/ 100361 h 1182029"/>
              <a:gd name="connsiteX4" fmla="*/ 3088905 w 3735675"/>
              <a:gd name="connsiteY4" fmla="*/ 89210 h 1182029"/>
              <a:gd name="connsiteX5" fmla="*/ 3033149 w 3735675"/>
              <a:gd name="connsiteY5" fmla="*/ 78058 h 1182029"/>
              <a:gd name="connsiteX6" fmla="*/ 2575949 w 3735675"/>
              <a:gd name="connsiteY6" fmla="*/ 89210 h 1182029"/>
              <a:gd name="connsiteX7" fmla="*/ 2464436 w 3735675"/>
              <a:gd name="connsiteY7" fmla="*/ 89210 h 1182029"/>
              <a:gd name="connsiteX8" fmla="*/ 1594641 w 3735675"/>
              <a:gd name="connsiteY8" fmla="*/ 89210 h 1182029"/>
              <a:gd name="connsiteX9" fmla="*/ 1505431 w 3735675"/>
              <a:gd name="connsiteY9" fmla="*/ 66907 h 1182029"/>
              <a:gd name="connsiteX10" fmla="*/ 1293558 w 3735675"/>
              <a:gd name="connsiteY10" fmla="*/ 22302 h 1182029"/>
              <a:gd name="connsiteX11" fmla="*/ 981324 w 3735675"/>
              <a:gd name="connsiteY11" fmla="*/ 0 h 1182029"/>
              <a:gd name="connsiteX12" fmla="*/ 379158 w 3735675"/>
              <a:gd name="connsiteY12" fmla="*/ 22302 h 1182029"/>
              <a:gd name="connsiteX13" fmla="*/ 256495 w 3735675"/>
              <a:gd name="connsiteY13" fmla="*/ 44605 h 1182029"/>
              <a:gd name="connsiteX14" fmla="*/ 223041 w 3735675"/>
              <a:gd name="connsiteY14" fmla="*/ 66907 h 1182029"/>
              <a:gd name="connsiteX15" fmla="*/ 189588 w 3735675"/>
              <a:gd name="connsiteY15" fmla="*/ 78058 h 1182029"/>
              <a:gd name="connsiteX16" fmla="*/ 122680 w 3735675"/>
              <a:gd name="connsiteY16" fmla="*/ 133814 h 1182029"/>
              <a:gd name="connsiteX17" fmla="*/ 100378 w 3735675"/>
              <a:gd name="connsiteY17" fmla="*/ 178419 h 1182029"/>
              <a:gd name="connsiteX18" fmla="*/ 66924 w 3735675"/>
              <a:gd name="connsiteY18" fmla="*/ 234175 h 1182029"/>
              <a:gd name="connsiteX19" fmla="*/ 55773 w 3735675"/>
              <a:gd name="connsiteY19" fmla="*/ 289932 h 1182029"/>
              <a:gd name="connsiteX20" fmla="*/ 22319 w 3735675"/>
              <a:gd name="connsiteY20" fmla="*/ 379141 h 1182029"/>
              <a:gd name="connsiteX21" fmla="*/ 11168 w 3735675"/>
              <a:gd name="connsiteY21" fmla="*/ 457200 h 1182029"/>
              <a:gd name="connsiteX22" fmla="*/ 17 w 3735675"/>
              <a:gd name="connsiteY22" fmla="*/ 501805 h 1182029"/>
              <a:gd name="connsiteX23" fmla="*/ 11168 w 3735675"/>
              <a:gd name="connsiteY23" fmla="*/ 758283 h 1182029"/>
              <a:gd name="connsiteX24" fmla="*/ 44622 w 3735675"/>
              <a:gd name="connsiteY24" fmla="*/ 814039 h 1182029"/>
              <a:gd name="connsiteX25" fmla="*/ 100378 w 3735675"/>
              <a:gd name="connsiteY25" fmla="*/ 914400 h 1182029"/>
              <a:gd name="connsiteX26" fmla="*/ 122680 w 3735675"/>
              <a:gd name="connsiteY26" fmla="*/ 947853 h 1182029"/>
              <a:gd name="connsiteX27" fmla="*/ 234192 w 3735675"/>
              <a:gd name="connsiteY27" fmla="*/ 1037063 h 1182029"/>
              <a:gd name="connsiteX28" fmla="*/ 390310 w 3735675"/>
              <a:gd name="connsiteY28" fmla="*/ 1092819 h 1182029"/>
              <a:gd name="connsiteX29" fmla="*/ 524124 w 3735675"/>
              <a:gd name="connsiteY29" fmla="*/ 1137424 h 1182029"/>
              <a:gd name="connsiteX30" fmla="*/ 591031 w 3735675"/>
              <a:gd name="connsiteY30" fmla="*/ 1148575 h 1182029"/>
              <a:gd name="connsiteX31" fmla="*/ 646788 w 3735675"/>
              <a:gd name="connsiteY31" fmla="*/ 1159727 h 1182029"/>
              <a:gd name="connsiteX32" fmla="*/ 825207 w 3735675"/>
              <a:gd name="connsiteY32" fmla="*/ 1182029 h 1182029"/>
              <a:gd name="connsiteX33" fmla="*/ 1271256 w 3735675"/>
              <a:gd name="connsiteY33" fmla="*/ 1148575 h 1182029"/>
              <a:gd name="connsiteX34" fmla="*/ 1427373 w 3735675"/>
              <a:gd name="connsiteY34" fmla="*/ 1126273 h 1182029"/>
              <a:gd name="connsiteX35" fmla="*/ 1672700 w 3735675"/>
              <a:gd name="connsiteY35" fmla="*/ 1081668 h 1182029"/>
              <a:gd name="connsiteX36" fmla="*/ 1817666 w 3735675"/>
              <a:gd name="connsiteY36" fmla="*/ 1070517 h 1182029"/>
              <a:gd name="connsiteX37" fmla="*/ 2286017 w 3735675"/>
              <a:gd name="connsiteY37" fmla="*/ 1025912 h 1182029"/>
              <a:gd name="connsiteX38" fmla="*/ 2453285 w 3735675"/>
              <a:gd name="connsiteY38" fmla="*/ 1014761 h 1182029"/>
              <a:gd name="connsiteX39" fmla="*/ 2921636 w 3735675"/>
              <a:gd name="connsiteY39" fmla="*/ 992458 h 1182029"/>
              <a:gd name="connsiteX40" fmla="*/ 3088905 w 3735675"/>
              <a:gd name="connsiteY40" fmla="*/ 970156 h 1182029"/>
              <a:gd name="connsiteX41" fmla="*/ 3256173 w 3735675"/>
              <a:gd name="connsiteY41" fmla="*/ 959005 h 1182029"/>
              <a:gd name="connsiteX42" fmla="*/ 3278475 w 3735675"/>
              <a:gd name="connsiteY42" fmla="*/ 936702 h 1182029"/>
              <a:gd name="connsiteX43" fmla="*/ 3323080 w 3735675"/>
              <a:gd name="connsiteY43" fmla="*/ 925551 h 1182029"/>
              <a:gd name="connsiteX44" fmla="*/ 3356534 w 3735675"/>
              <a:gd name="connsiteY44" fmla="*/ 914400 h 1182029"/>
              <a:gd name="connsiteX45" fmla="*/ 3468046 w 3735675"/>
              <a:gd name="connsiteY45" fmla="*/ 858644 h 1182029"/>
              <a:gd name="connsiteX46" fmla="*/ 3490349 w 3735675"/>
              <a:gd name="connsiteY46" fmla="*/ 836341 h 1182029"/>
              <a:gd name="connsiteX47" fmla="*/ 3579558 w 3735675"/>
              <a:gd name="connsiteY47" fmla="*/ 758283 h 1182029"/>
              <a:gd name="connsiteX48" fmla="*/ 3624163 w 3735675"/>
              <a:gd name="connsiteY48" fmla="*/ 680224 h 1182029"/>
              <a:gd name="connsiteX49" fmla="*/ 3668768 w 3735675"/>
              <a:gd name="connsiteY49" fmla="*/ 613317 h 1182029"/>
              <a:gd name="connsiteX50" fmla="*/ 3702222 w 3735675"/>
              <a:gd name="connsiteY50" fmla="*/ 546410 h 1182029"/>
              <a:gd name="connsiteX51" fmla="*/ 3713373 w 3735675"/>
              <a:gd name="connsiteY51" fmla="*/ 501805 h 1182029"/>
              <a:gd name="connsiteX52" fmla="*/ 3724524 w 3735675"/>
              <a:gd name="connsiteY52" fmla="*/ 468351 h 1182029"/>
              <a:gd name="connsiteX53" fmla="*/ 3735675 w 3735675"/>
              <a:gd name="connsiteY53" fmla="*/ 412595 h 1182029"/>
              <a:gd name="connsiteX54" fmla="*/ 3724524 w 3735675"/>
              <a:gd name="connsiteY54" fmla="*/ 256478 h 1182029"/>
              <a:gd name="connsiteX55" fmla="*/ 3713373 w 3735675"/>
              <a:gd name="connsiteY55" fmla="*/ 223024 h 1182029"/>
              <a:gd name="connsiteX56" fmla="*/ 3668768 w 3735675"/>
              <a:gd name="connsiteY56" fmla="*/ 178419 h 1182029"/>
              <a:gd name="connsiteX57" fmla="*/ 3635314 w 3735675"/>
              <a:gd name="connsiteY57" fmla="*/ 167268 h 1182029"/>
              <a:gd name="connsiteX58" fmla="*/ 3601861 w 3735675"/>
              <a:gd name="connsiteY58" fmla="*/ 144966 h 1182029"/>
              <a:gd name="connsiteX59" fmla="*/ 3401139 w 3735675"/>
              <a:gd name="connsiteY59" fmla="*/ 133814 h 11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735675" h="1182029">
                <a:moveTo>
                  <a:pt x="3501500" y="122663"/>
                </a:moveTo>
                <a:cubicBezTo>
                  <a:pt x="3410541" y="145402"/>
                  <a:pt x="3503249" y="129660"/>
                  <a:pt x="3412290" y="122663"/>
                </a:cubicBezTo>
                <a:cubicBezTo>
                  <a:pt x="3330671" y="116385"/>
                  <a:pt x="3248739" y="115229"/>
                  <a:pt x="3166963" y="111512"/>
                </a:cubicBezTo>
                <a:cubicBezTo>
                  <a:pt x="3152095" y="107795"/>
                  <a:pt x="3137094" y="104571"/>
                  <a:pt x="3122358" y="100361"/>
                </a:cubicBezTo>
                <a:cubicBezTo>
                  <a:pt x="3111056" y="97132"/>
                  <a:pt x="3100308" y="92061"/>
                  <a:pt x="3088905" y="89210"/>
                </a:cubicBezTo>
                <a:cubicBezTo>
                  <a:pt x="3070517" y="84613"/>
                  <a:pt x="3051734" y="81775"/>
                  <a:pt x="3033149" y="78058"/>
                </a:cubicBezTo>
                <a:cubicBezTo>
                  <a:pt x="2880749" y="81775"/>
                  <a:pt x="2728237" y="82288"/>
                  <a:pt x="2575949" y="89210"/>
                </a:cubicBezTo>
                <a:cubicBezTo>
                  <a:pt x="2428301" y="95921"/>
                  <a:pt x="2753721" y="130535"/>
                  <a:pt x="2464436" y="89210"/>
                </a:cubicBezTo>
                <a:cubicBezTo>
                  <a:pt x="2167861" y="95800"/>
                  <a:pt x="1889339" y="110773"/>
                  <a:pt x="1594641" y="89210"/>
                </a:cubicBezTo>
                <a:cubicBezTo>
                  <a:pt x="1564071" y="86973"/>
                  <a:pt x="1535168" y="74341"/>
                  <a:pt x="1505431" y="66907"/>
                </a:cubicBezTo>
                <a:cubicBezTo>
                  <a:pt x="1435148" y="49336"/>
                  <a:pt x="1366466" y="31415"/>
                  <a:pt x="1293558" y="22302"/>
                </a:cubicBezTo>
                <a:cubicBezTo>
                  <a:pt x="1130489" y="1919"/>
                  <a:pt x="1234279" y="12647"/>
                  <a:pt x="981324" y="0"/>
                </a:cubicBezTo>
                <a:cubicBezTo>
                  <a:pt x="548755" y="9403"/>
                  <a:pt x="618737" y="-9641"/>
                  <a:pt x="379158" y="22302"/>
                </a:cubicBezTo>
                <a:cubicBezTo>
                  <a:pt x="293538" y="33718"/>
                  <a:pt x="322161" y="28187"/>
                  <a:pt x="256495" y="44605"/>
                </a:cubicBezTo>
                <a:cubicBezTo>
                  <a:pt x="245344" y="52039"/>
                  <a:pt x="235028" y="60913"/>
                  <a:pt x="223041" y="66907"/>
                </a:cubicBezTo>
                <a:cubicBezTo>
                  <a:pt x="212528" y="72164"/>
                  <a:pt x="199793" y="72226"/>
                  <a:pt x="189588" y="78058"/>
                </a:cubicBezTo>
                <a:cubicBezTo>
                  <a:pt x="158665" y="95729"/>
                  <a:pt x="145628" y="110867"/>
                  <a:pt x="122680" y="133814"/>
                </a:cubicBezTo>
                <a:cubicBezTo>
                  <a:pt x="115246" y="148682"/>
                  <a:pt x="108451" y="163888"/>
                  <a:pt x="100378" y="178419"/>
                </a:cubicBezTo>
                <a:cubicBezTo>
                  <a:pt x="89852" y="197366"/>
                  <a:pt x="74974" y="214051"/>
                  <a:pt x="66924" y="234175"/>
                </a:cubicBezTo>
                <a:cubicBezTo>
                  <a:pt x="59885" y="251773"/>
                  <a:pt x="60370" y="271544"/>
                  <a:pt x="55773" y="289932"/>
                </a:cubicBezTo>
                <a:cubicBezTo>
                  <a:pt x="49946" y="313241"/>
                  <a:pt x="29141" y="362086"/>
                  <a:pt x="22319" y="379141"/>
                </a:cubicBezTo>
                <a:cubicBezTo>
                  <a:pt x="18602" y="405161"/>
                  <a:pt x="15870" y="431340"/>
                  <a:pt x="11168" y="457200"/>
                </a:cubicBezTo>
                <a:cubicBezTo>
                  <a:pt x="8426" y="472279"/>
                  <a:pt x="17" y="486479"/>
                  <a:pt x="17" y="501805"/>
                </a:cubicBezTo>
                <a:cubicBezTo>
                  <a:pt x="17" y="587378"/>
                  <a:pt x="-934" y="673570"/>
                  <a:pt x="11168" y="758283"/>
                </a:cubicBezTo>
                <a:cubicBezTo>
                  <a:pt x="14233" y="779739"/>
                  <a:pt x="34929" y="794653"/>
                  <a:pt x="44622" y="814039"/>
                </a:cubicBezTo>
                <a:cubicBezTo>
                  <a:pt x="103506" y="931807"/>
                  <a:pt x="-40266" y="703435"/>
                  <a:pt x="100378" y="914400"/>
                </a:cubicBezTo>
                <a:cubicBezTo>
                  <a:pt x="107812" y="925551"/>
                  <a:pt x="113203" y="938376"/>
                  <a:pt x="122680" y="947853"/>
                </a:cubicBezTo>
                <a:cubicBezTo>
                  <a:pt x="164167" y="989340"/>
                  <a:pt x="177925" y="1008929"/>
                  <a:pt x="234192" y="1037063"/>
                </a:cubicBezTo>
                <a:cubicBezTo>
                  <a:pt x="365535" y="1102735"/>
                  <a:pt x="304722" y="1066073"/>
                  <a:pt x="390310" y="1092819"/>
                </a:cubicBezTo>
                <a:cubicBezTo>
                  <a:pt x="435187" y="1106843"/>
                  <a:pt x="477746" y="1129694"/>
                  <a:pt x="524124" y="1137424"/>
                </a:cubicBezTo>
                <a:lnTo>
                  <a:pt x="591031" y="1148575"/>
                </a:lnTo>
                <a:cubicBezTo>
                  <a:pt x="609679" y="1151966"/>
                  <a:pt x="628000" y="1157222"/>
                  <a:pt x="646788" y="1159727"/>
                </a:cubicBezTo>
                <a:cubicBezTo>
                  <a:pt x="914847" y="1195469"/>
                  <a:pt x="640318" y="1151215"/>
                  <a:pt x="825207" y="1182029"/>
                </a:cubicBezTo>
                <a:cubicBezTo>
                  <a:pt x="973890" y="1170878"/>
                  <a:pt x="1123654" y="1169661"/>
                  <a:pt x="1271256" y="1148575"/>
                </a:cubicBezTo>
                <a:cubicBezTo>
                  <a:pt x="1323295" y="1141141"/>
                  <a:pt x="1375826" y="1136582"/>
                  <a:pt x="1427373" y="1126273"/>
                </a:cubicBezTo>
                <a:cubicBezTo>
                  <a:pt x="1499499" y="1111848"/>
                  <a:pt x="1601376" y="1090227"/>
                  <a:pt x="1672700" y="1081668"/>
                </a:cubicBezTo>
                <a:cubicBezTo>
                  <a:pt x="1720820" y="1075894"/>
                  <a:pt x="1769477" y="1075680"/>
                  <a:pt x="1817666" y="1070517"/>
                </a:cubicBezTo>
                <a:cubicBezTo>
                  <a:pt x="2220939" y="1027309"/>
                  <a:pt x="1685069" y="1065974"/>
                  <a:pt x="2286017" y="1025912"/>
                </a:cubicBezTo>
                <a:lnTo>
                  <a:pt x="2453285" y="1014761"/>
                </a:lnTo>
                <a:lnTo>
                  <a:pt x="2921636" y="992458"/>
                </a:lnTo>
                <a:cubicBezTo>
                  <a:pt x="2977392" y="985024"/>
                  <a:pt x="3032934" y="975753"/>
                  <a:pt x="3088905" y="970156"/>
                </a:cubicBezTo>
                <a:cubicBezTo>
                  <a:pt x="3144507" y="964596"/>
                  <a:pt x="3201144" y="968716"/>
                  <a:pt x="3256173" y="959005"/>
                </a:cubicBezTo>
                <a:cubicBezTo>
                  <a:pt x="3266527" y="957178"/>
                  <a:pt x="3269071" y="941404"/>
                  <a:pt x="3278475" y="936702"/>
                </a:cubicBezTo>
                <a:cubicBezTo>
                  <a:pt x="3292183" y="929848"/>
                  <a:pt x="3308344" y="929761"/>
                  <a:pt x="3323080" y="925551"/>
                </a:cubicBezTo>
                <a:cubicBezTo>
                  <a:pt x="3334382" y="922322"/>
                  <a:pt x="3345528" y="918527"/>
                  <a:pt x="3356534" y="914400"/>
                </a:cubicBezTo>
                <a:cubicBezTo>
                  <a:pt x="3404134" y="896550"/>
                  <a:pt x="3425746" y="888858"/>
                  <a:pt x="3468046" y="858644"/>
                </a:cubicBezTo>
                <a:cubicBezTo>
                  <a:pt x="3476601" y="852533"/>
                  <a:pt x="3482139" y="842909"/>
                  <a:pt x="3490349" y="836341"/>
                </a:cubicBezTo>
                <a:cubicBezTo>
                  <a:pt x="3532451" y="802659"/>
                  <a:pt x="3540252" y="817241"/>
                  <a:pt x="3579558" y="758283"/>
                </a:cubicBezTo>
                <a:cubicBezTo>
                  <a:pt x="3656706" y="642563"/>
                  <a:pt x="3539279" y="821698"/>
                  <a:pt x="3624163" y="680224"/>
                </a:cubicBezTo>
                <a:cubicBezTo>
                  <a:pt x="3637954" y="657240"/>
                  <a:pt x="3660292" y="638746"/>
                  <a:pt x="3668768" y="613317"/>
                </a:cubicBezTo>
                <a:cubicBezTo>
                  <a:pt x="3684157" y="567149"/>
                  <a:pt x="3673399" y="589643"/>
                  <a:pt x="3702222" y="546410"/>
                </a:cubicBezTo>
                <a:cubicBezTo>
                  <a:pt x="3705939" y="531542"/>
                  <a:pt x="3709163" y="516541"/>
                  <a:pt x="3713373" y="501805"/>
                </a:cubicBezTo>
                <a:cubicBezTo>
                  <a:pt x="3716602" y="490503"/>
                  <a:pt x="3721673" y="479755"/>
                  <a:pt x="3724524" y="468351"/>
                </a:cubicBezTo>
                <a:cubicBezTo>
                  <a:pt x="3729121" y="449963"/>
                  <a:pt x="3731958" y="431180"/>
                  <a:pt x="3735675" y="412595"/>
                </a:cubicBezTo>
                <a:cubicBezTo>
                  <a:pt x="3731958" y="360556"/>
                  <a:pt x="3730620" y="308292"/>
                  <a:pt x="3724524" y="256478"/>
                </a:cubicBezTo>
                <a:cubicBezTo>
                  <a:pt x="3723151" y="244804"/>
                  <a:pt x="3720205" y="232589"/>
                  <a:pt x="3713373" y="223024"/>
                </a:cubicBezTo>
                <a:cubicBezTo>
                  <a:pt x="3701151" y="205914"/>
                  <a:pt x="3688716" y="185068"/>
                  <a:pt x="3668768" y="178419"/>
                </a:cubicBezTo>
                <a:lnTo>
                  <a:pt x="3635314" y="167268"/>
                </a:lnTo>
                <a:cubicBezTo>
                  <a:pt x="3624163" y="159834"/>
                  <a:pt x="3614179" y="150245"/>
                  <a:pt x="3601861" y="144966"/>
                </a:cubicBezTo>
                <a:cubicBezTo>
                  <a:pt x="3546389" y="121192"/>
                  <a:pt x="3438060" y="133814"/>
                  <a:pt x="3401139" y="13381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83512" y="4739269"/>
            <a:ext cx="327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</a:rPr>
              <a:t>See you another day, </a:t>
            </a:r>
            <a:r>
              <a:rPr lang="en-US" sz="2400" dirty="0" err="1">
                <a:solidFill>
                  <a:srgbClr val="0027FF"/>
                </a:solidFill>
              </a:rPr>
              <a:t>tio</a:t>
            </a:r>
            <a:r>
              <a:rPr lang="en-US" sz="2400" dirty="0">
                <a:solidFill>
                  <a:srgbClr val="0027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Learn by examples</a:t>
            </a:r>
          </a:p>
        </p:txBody>
      </p:sp>
    </p:spTree>
    <p:extLst>
      <p:ext uri="{BB962C8B-B14F-4D97-AF65-F5344CB8AC3E}">
        <p14:creationId xmlns:p14="http://schemas.microsoft.com/office/powerpoint/2010/main" val="2029693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Order of Operation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3280" y="1215574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b="1" dirty="0" err="1">
                <a:solidFill>
                  <a:srgbClr val="00B050"/>
                </a:solidFill>
                <a:latin typeface="Courier"/>
                <a:cs typeface="Courier"/>
              </a:rPr>
              <a:t>Mult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 before addition first!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result = 4 + 2 * 3;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151"/>
              </p:ext>
            </p:extLst>
          </p:nvPr>
        </p:nvGraphicFramePr>
        <p:xfrm>
          <a:off x="1025912" y="4474737"/>
          <a:ext cx="667214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4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Tie breaker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Highest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*</a:t>
                      </a:r>
                      <a:r>
                        <a:rPr lang="en-US" sz="3000" baseline="0" dirty="0"/>
                        <a:t> /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Lowest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+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49564" y="2761876"/>
            <a:ext cx="6186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Left to right!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sum = 1 + 2 + (3 * 4);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36421" y="1616927"/>
            <a:ext cx="960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// 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56451" y="3263591"/>
            <a:ext cx="960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// 15</a:t>
            </a:r>
          </a:p>
        </p:txBody>
      </p:sp>
    </p:spTree>
    <p:extLst>
      <p:ext uri="{BB962C8B-B14F-4D97-AF65-F5344CB8AC3E}">
        <p14:creationId xmlns:p14="http://schemas.microsoft.com/office/powerpoint/2010/main" val="193470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What do you think this does?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4070" y="2196882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creates a variable called </a:t>
            </a:r>
          </a:p>
          <a:p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success rate</a:t>
            </a:r>
          </a:p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successRate</a:t>
            </a:r>
            <a:r>
              <a:rPr lang="en-US" sz="3000" dirty="0">
                <a:latin typeface="Courier"/>
                <a:cs typeface="Courier"/>
              </a:rPr>
              <a:t> =  1 / 2;</a:t>
            </a: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70" y="2196882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creates a variable called </a:t>
            </a:r>
          </a:p>
          <a:p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success rate</a:t>
            </a:r>
          </a:p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successRate</a:t>
            </a:r>
            <a:r>
              <a:rPr lang="en-US" sz="3000" dirty="0">
                <a:latin typeface="Courier"/>
                <a:cs typeface="Courier"/>
              </a:rPr>
              <a:t> =  1 / 2;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01806" y="1612908"/>
            <a:ext cx="7783550" cy="2914487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24869" y="5018048"/>
            <a:ext cx="9973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FF0000"/>
                </a:solidFill>
              </a:rPr>
              <a:t>0.0</a:t>
            </a:r>
          </a:p>
        </p:txBody>
      </p:sp>
    </p:spTree>
    <p:extLst>
      <p:ext uri="{BB962C8B-B14F-4D97-AF65-F5344CB8AC3E}">
        <p14:creationId xmlns:p14="http://schemas.microsoft.com/office/powerpoint/2010/main" val="1665834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Resulting Type of Binary Expression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287" y="1176595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00865" y="5536239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634" y="5006896"/>
            <a:ext cx="41559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Most important example: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7239" y="1624360"/>
            <a:ext cx="525222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/>
              <a:t>All </a:t>
            </a:r>
            <a:r>
              <a:rPr lang="en-US" sz="3000" i="1" dirty="0"/>
              <a:t>binary operators </a:t>
            </a:r>
            <a:r>
              <a:rPr lang="en-US" sz="3000" dirty="0"/>
              <a:t>result in a value (like a temporary variable) which </a:t>
            </a:r>
            <a:r>
              <a:rPr lang="en-US" sz="3000" b="1" i="1" dirty="0">
                <a:solidFill>
                  <a:srgbClr val="0027FF"/>
                </a:solidFill>
              </a:rPr>
              <a:t>has a type</a:t>
            </a:r>
            <a:r>
              <a:rPr lang="en-US" sz="3000" dirty="0"/>
              <a:t>.</a:t>
            </a:r>
            <a:r>
              <a:rPr lang="en-US" sz="3200" dirty="0"/>
              <a:t> </a:t>
            </a:r>
            <a:r>
              <a:rPr lang="en-US" sz="3000" dirty="0"/>
              <a:t>You need to know what type that will be.</a:t>
            </a:r>
          </a:p>
        </p:txBody>
      </p:sp>
    </p:spTree>
    <p:extLst>
      <p:ext uri="{BB962C8B-B14F-4D97-AF65-F5344CB8AC3E}">
        <p14:creationId xmlns:p14="http://schemas.microsoft.com/office/powerpoint/2010/main" val="15363914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70" y="2196882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creates a variable called </a:t>
            </a:r>
          </a:p>
          <a:p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success rate</a:t>
            </a:r>
          </a:p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successRate</a:t>
            </a:r>
            <a:r>
              <a:rPr lang="en-US" sz="3000" dirty="0">
                <a:latin typeface="Courier"/>
                <a:cs typeface="Courier"/>
              </a:rPr>
              <a:t> =  1 / 2;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799FD6-C914-F743-9F99-28A8DA619CFB}"/>
              </a:ext>
            </a:extLst>
          </p:cNvPr>
          <p:cNvSpPr/>
          <p:nvPr/>
        </p:nvSpPr>
        <p:spPr>
          <a:xfrm>
            <a:off x="5020010" y="4749748"/>
            <a:ext cx="8771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3171AD-7DB2-9D47-8633-61BA37C337E0}"/>
              </a:ext>
            </a:extLst>
          </p:cNvPr>
          <p:cNvSpPr/>
          <p:nvPr/>
        </p:nvSpPr>
        <p:spPr>
          <a:xfrm>
            <a:off x="7012361" y="4667973"/>
            <a:ext cx="8771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BFA9B3C-4F9F-0D48-A051-B8FAA711CF74}"/>
              </a:ext>
            </a:extLst>
          </p:cNvPr>
          <p:cNvSpPr/>
          <p:nvPr/>
        </p:nvSpPr>
        <p:spPr>
          <a:xfrm>
            <a:off x="5519854" y="3813717"/>
            <a:ext cx="613317" cy="1003610"/>
          </a:xfrm>
          <a:custGeom>
            <a:avLst/>
            <a:gdLst>
              <a:gd name="connsiteX0" fmla="*/ 0 w 613317"/>
              <a:gd name="connsiteY0" fmla="*/ 1003610 h 1003610"/>
              <a:gd name="connsiteX1" fmla="*/ 44605 w 613317"/>
              <a:gd name="connsiteY1" fmla="*/ 925551 h 1003610"/>
              <a:gd name="connsiteX2" fmla="*/ 55756 w 613317"/>
              <a:gd name="connsiteY2" fmla="*/ 892098 h 1003610"/>
              <a:gd name="connsiteX3" fmla="*/ 78058 w 613317"/>
              <a:gd name="connsiteY3" fmla="*/ 858644 h 1003610"/>
              <a:gd name="connsiteX4" fmla="*/ 100361 w 613317"/>
              <a:gd name="connsiteY4" fmla="*/ 814039 h 1003610"/>
              <a:gd name="connsiteX5" fmla="*/ 133814 w 613317"/>
              <a:gd name="connsiteY5" fmla="*/ 780585 h 1003610"/>
              <a:gd name="connsiteX6" fmla="*/ 156117 w 613317"/>
              <a:gd name="connsiteY6" fmla="*/ 747132 h 1003610"/>
              <a:gd name="connsiteX7" fmla="*/ 200722 w 613317"/>
              <a:gd name="connsiteY7" fmla="*/ 702527 h 1003610"/>
              <a:gd name="connsiteX8" fmla="*/ 245326 w 613317"/>
              <a:gd name="connsiteY8" fmla="*/ 635620 h 1003610"/>
              <a:gd name="connsiteX9" fmla="*/ 278780 w 613317"/>
              <a:gd name="connsiteY9" fmla="*/ 579863 h 1003610"/>
              <a:gd name="connsiteX10" fmla="*/ 312234 w 613317"/>
              <a:gd name="connsiteY10" fmla="*/ 512956 h 1003610"/>
              <a:gd name="connsiteX11" fmla="*/ 323385 w 613317"/>
              <a:gd name="connsiteY11" fmla="*/ 479503 h 1003610"/>
              <a:gd name="connsiteX12" fmla="*/ 345687 w 613317"/>
              <a:gd name="connsiteY12" fmla="*/ 446049 h 1003610"/>
              <a:gd name="connsiteX13" fmla="*/ 390292 w 613317"/>
              <a:gd name="connsiteY13" fmla="*/ 356839 h 1003610"/>
              <a:gd name="connsiteX14" fmla="*/ 401444 w 613317"/>
              <a:gd name="connsiteY14" fmla="*/ 323385 h 1003610"/>
              <a:gd name="connsiteX15" fmla="*/ 423746 w 613317"/>
              <a:gd name="connsiteY15" fmla="*/ 289932 h 1003610"/>
              <a:gd name="connsiteX16" fmla="*/ 446048 w 613317"/>
              <a:gd name="connsiteY16" fmla="*/ 223024 h 1003610"/>
              <a:gd name="connsiteX17" fmla="*/ 457200 w 613317"/>
              <a:gd name="connsiteY17" fmla="*/ 189571 h 1003610"/>
              <a:gd name="connsiteX18" fmla="*/ 479502 w 613317"/>
              <a:gd name="connsiteY18" fmla="*/ 66907 h 1003610"/>
              <a:gd name="connsiteX19" fmla="*/ 490653 w 613317"/>
              <a:gd name="connsiteY19" fmla="*/ 22303 h 1003610"/>
              <a:gd name="connsiteX20" fmla="*/ 390292 w 613317"/>
              <a:gd name="connsiteY20" fmla="*/ 66907 h 1003610"/>
              <a:gd name="connsiteX21" fmla="*/ 356839 w 613317"/>
              <a:gd name="connsiteY21" fmla="*/ 78059 h 1003610"/>
              <a:gd name="connsiteX22" fmla="*/ 334536 w 613317"/>
              <a:gd name="connsiteY22" fmla="*/ 100361 h 1003610"/>
              <a:gd name="connsiteX23" fmla="*/ 345687 w 613317"/>
              <a:gd name="connsiteY23" fmla="*/ 66907 h 1003610"/>
              <a:gd name="connsiteX24" fmla="*/ 367990 w 613317"/>
              <a:gd name="connsiteY24" fmla="*/ 44605 h 1003610"/>
              <a:gd name="connsiteX25" fmla="*/ 434897 w 613317"/>
              <a:gd name="connsiteY25" fmla="*/ 0 h 1003610"/>
              <a:gd name="connsiteX26" fmla="*/ 468351 w 613317"/>
              <a:gd name="connsiteY26" fmla="*/ 11151 h 1003610"/>
              <a:gd name="connsiteX27" fmla="*/ 512956 w 613317"/>
              <a:gd name="connsiteY27" fmla="*/ 66907 h 1003610"/>
              <a:gd name="connsiteX28" fmla="*/ 546409 w 613317"/>
              <a:gd name="connsiteY28" fmla="*/ 111512 h 1003610"/>
              <a:gd name="connsiteX29" fmla="*/ 557561 w 613317"/>
              <a:gd name="connsiteY29" fmla="*/ 144966 h 1003610"/>
              <a:gd name="connsiteX30" fmla="*/ 579863 w 613317"/>
              <a:gd name="connsiteY30" fmla="*/ 178420 h 1003610"/>
              <a:gd name="connsiteX31" fmla="*/ 602166 w 613317"/>
              <a:gd name="connsiteY31" fmla="*/ 245327 h 1003610"/>
              <a:gd name="connsiteX32" fmla="*/ 613317 w 613317"/>
              <a:gd name="connsiteY32" fmla="*/ 278781 h 100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13317" h="1003610">
                <a:moveTo>
                  <a:pt x="0" y="1003610"/>
                </a:moveTo>
                <a:cubicBezTo>
                  <a:pt x="14868" y="977590"/>
                  <a:pt x="31203" y="952355"/>
                  <a:pt x="44605" y="925551"/>
                </a:cubicBezTo>
                <a:cubicBezTo>
                  <a:pt x="49862" y="915038"/>
                  <a:pt x="50499" y="902611"/>
                  <a:pt x="55756" y="892098"/>
                </a:cubicBezTo>
                <a:cubicBezTo>
                  <a:pt x="61750" y="880111"/>
                  <a:pt x="71409" y="870280"/>
                  <a:pt x="78058" y="858644"/>
                </a:cubicBezTo>
                <a:cubicBezTo>
                  <a:pt x="86305" y="844211"/>
                  <a:pt x="90699" y="827566"/>
                  <a:pt x="100361" y="814039"/>
                </a:cubicBezTo>
                <a:cubicBezTo>
                  <a:pt x="109527" y="801206"/>
                  <a:pt x="123718" y="792700"/>
                  <a:pt x="133814" y="780585"/>
                </a:cubicBezTo>
                <a:cubicBezTo>
                  <a:pt x="142394" y="770289"/>
                  <a:pt x="147395" y="757307"/>
                  <a:pt x="156117" y="747132"/>
                </a:cubicBezTo>
                <a:cubicBezTo>
                  <a:pt x="169801" y="731167"/>
                  <a:pt x="189058" y="720023"/>
                  <a:pt x="200722" y="702527"/>
                </a:cubicBezTo>
                <a:cubicBezTo>
                  <a:pt x="215590" y="680225"/>
                  <a:pt x="236849" y="661048"/>
                  <a:pt x="245326" y="635620"/>
                </a:cubicBezTo>
                <a:cubicBezTo>
                  <a:pt x="259803" y="592192"/>
                  <a:pt x="248166" y="610478"/>
                  <a:pt x="278780" y="579863"/>
                </a:cubicBezTo>
                <a:cubicBezTo>
                  <a:pt x="306808" y="495779"/>
                  <a:pt x="269000" y="599423"/>
                  <a:pt x="312234" y="512956"/>
                </a:cubicBezTo>
                <a:cubicBezTo>
                  <a:pt x="317491" y="502443"/>
                  <a:pt x="318128" y="490016"/>
                  <a:pt x="323385" y="479503"/>
                </a:cubicBezTo>
                <a:cubicBezTo>
                  <a:pt x="329379" y="467516"/>
                  <a:pt x="340244" y="458296"/>
                  <a:pt x="345687" y="446049"/>
                </a:cubicBezTo>
                <a:cubicBezTo>
                  <a:pt x="386690" y="353792"/>
                  <a:pt x="344491" y="402642"/>
                  <a:pt x="390292" y="356839"/>
                </a:cubicBezTo>
                <a:cubicBezTo>
                  <a:pt x="394009" y="345688"/>
                  <a:pt x="396187" y="333899"/>
                  <a:pt x="401444" y="323385"/>
                </a:cubicBezTo>
                <a:cubicBezTo>
                  <a:pt x="407438" y="311398"/>
                  <a:pt x="418303" y="302179"/>
                  <a:pt x="423746" y="289932"/>
                </a:cubicBezTo>
                <a:cubicBezTo>
                  <a:pt x="433294" y="268449"/>
                  <a:pt x="438614" y="245327"/>
                  <a:pt x="446048" y="223024"/>
                </a:cubicBezTo>
                <a:lnTo>
                  <a:pt x="457200" y="189571"/>
                </a:lnTo>
                <a:cubicBezTo>
                  <a:pt x="465269" y="141153"/>
                  <a:pt x="469112" y="113663"/>
                  <a:pt x="479502" y="66907"/>
                </a:cubicBezTo>
                <a:cubicBezTo>
                  <a:pt x="482827" y="51946"/>
                  <a:pt x="504882" y="27995"/>
                  <a:pt x="490653" y="22303"/>
                </a:cubicBezTo>
                <a:cubicBezTo>
                  <a:pt x="458689" y="9518"/>
                  <a:pt x="416137" y="53984"/>
                  <a:pt x="390292" y="66907"/>
                </a:cubicBezTo>
                <a:cubicBezTo>
                  <a:pt x="379779" y="72164"/>
                  <a:pt x="367990" y="74342"/>
                  <a:pt x="356839" y="78059"/>
                </a:cubicBezTo>
                <a:cubicBezTo>
                  <a:pt x="349405" y="85493"/>
                  <a:pt x="341970" y="107795"/>
                  <a:pt x="334536" y="100361"/>
                </a:cubicBezTo>
                <a:cubicBezTo>
                  <a:pt x="326224" y="92049"/>
                  <a:pt x="339639" y="76986"/>
                  <a:pt x="345687" y="66907"/>
                </a:cubicBezTo>
                <a:cubicBezTo>
                  <a:pt x="351096" y="57892"/>
                  <a:pt x="359579" y="50913"/>
                  <a:pt x="367990" y="44605"/>
                </a:cubicBezTo>
                <a:cubicBezTo>
                  <a:pt x="389433" y="28523"/>
                  <a:pt x="434897" y="0"/>
                  <a:pt x="434897" y="0"/>
                </a:cubicBezTo>
                <a:cubicBezTo>
                  <a:pt x="446048" y="3717"/>
                  <a:pt x="458272" y="5103"/>
                  <a:pt x="468351" y="11151"/>
                </a:cubicBezTo>
                <a:cubicBezTo>
                  <a:pt x="486996" y="22338"/>
                  <a:pt x="501563" y="50957"/>
                  <a:pt x="512956" y="66907"/>
                </a:cubicBezTo>
                <a:cubicBezTo>
                  <a:pt x="523759" y="82030"/>
                  <a:pt x="535258" y="96644"/>
                  <a:pt x="546409" y="111512"/>
                </a:cubicBezTo>
                <a:cubicBezTo>
                  <a:pt x="550126" y="122663"/>
                  <a:pt x="552304" y="134452"/>
                  <a:pt x="557561" y="144966"/>
                </a:cubicBezTo>
                <a:cubicBezTo>
                  <a:pt x="563555" y="156953"/>
                  <a:pt x="574420" y="166173"/>
                  <a:pt x="579863" y="178420"/>
                </a:cubicBezTo>
                <a:cubicBezTo>
                  <a:pt x="589411" y="199903"/>
                  <a:pt x="594732" y="223025"/>
                  <a:pt x="602166" y="245327"/>
                </a:cubicBezTo>
                <a:lnTo>
                  <a:pt x="613317" y="278781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FBF43FD-E8DD-8F45-B62E-95196A63EC45}"/>
              </a:ext>
            </a:extLst>
          </p:cNvPr>
          <p:cNvSpPr/>
          <p:nvPr/>
        </p:nvSpPr>
        <p:spPr>
          <a:xfrm>
            <a:off x="6869151" y="3769112"/>
            <a:ext cx="568712" cy="970156"/>
          </a:xfrm>
          <a:custGeom>
            <a:avLst/>
            <a:gdLst>
              <a:gd name="connsiteX0" fmla="*/ 568712 w 568712"/>
              <a:gd name="connsiteY0" fmla="*/ 970156 h 970156"/>
              <a:gd name="connsiteX1" fmla="*/ 401444 w 568712"/>
              <a:gd name="connsiteY1" fmla="*/ 713678 h 970156"/>
              <a:gd name="connsiteX2" fmla="*/ 356839 w 568712"/>
              <a:gd name="connsiteY2" fmla="*/ 657922 h 970156"/>
              <a:gd name="connsiteX3" fmla="*/ 334537 w 568712"/>
              <a:gd name="connsiteY3" fmla="*/ 613317 h 970156"/>
              <a:gd name="connsiteX4" fmla="*/ 289932 w 568712"/>
              <a:gd name="connsiteY4" fmla="*/ 546410 h 970156"/>
              <a:gd name="connsiteX5" fmla="*/ 256478 w 568712"/>
              <a:gd name="connsiteY5" fmla="*/ 479503 h 970156"/>
              <a:gd name="connsiteX6" fmla="*/ 200722 w 568712"/>
              <a:gd name="connsiteY6" fmla="*/ 312234 h 970156"/>
              <a:gd name="connsiteX7" fmla="*/ 178420 w 568712"/>
              <a:gd name="connsiteY7" fmla="*/ 245327 h 970156"/>
              <a:gd name="connsiteX8" fmla="*/ 167269 w 568712"/>
              <a:gd name="connsiteY8" fmla="*/ 211873 h 970156"/>
              <a:gd name="connsiteX9" fmla="*/ 133815 w 568712"/>
              <a:gd name="connsiteY9" fmla="*/ 0 h 970156"/>
              <a:gd name="connsiteX10" fmla="*/ 78059 w 568712"/>
              <a:gd name="connsiteY10" fmla="*/ 33454 h 970156"/>
              <a:gd name="connsiteX11" fmla="*/ 66908 w 568712"/>
              <a:gd name="connsiteY11" fmla="*/ 66908 h 970156"/>
              <a:gd name="connsiteX12" fmla="*/ 44605 w 568712"/>
              <a:gd name="connsiteY12" fmla="*/ 89210 h 970156"/>
              <a:gd name="connsiteX13" fmla="*/ 0 w 568712"/>
              <a:gd name="connsiteY13" fmla="*/ 144966 h 970156"/>
              <a:gd name="connsiteX14" fmla="*/ 33454 w 568712"/>
              <a:gd name="connsiteY14" fmla="*/ 89210 h 970156"/>
              <a:gd name="connsiteX15" fmla="*/ 55756 w 568712"/>
              <a:gd name="connsiteY15" fmla="*/ 55756 h 970156"/>
              <a:gd name="connsiteX16" fmla="*/ 100361 w 568712"/>
              <a:gd name="connsiteY16" fmla="*/ 11151 h 970156"/>
              <a:gd name="connsiteX17" fmla="*/ 200722 w 568712"/>
              <a:gd name="connsiteY17" fmla="*/ 22303 h 970156"/>
              <a:gd name="connsiteX18" fmla="*/ 245327 w 568712"/>
              <a:gd name="connsiteY18" fmla="*/ 44605 h 970156"/>
              <a:gd name="connsiteX19" fmla="*/ 323386 w 568712"/>
              <a:gd name="connsiteY19" fmla="*/ 100361 h 970156"/>
              <a:gd name="connsiteX20" fmla="*/ 345688 w 568712"/>
              <a:gd name="connsiteY20" fmla="*/ 122664 h 970156"/>
              <a:gd name="connsiteX21" fmla="*/ 367990 w 568712"/>
              <a:gd name="connsiteY21" fmla="*/ 144966 h 9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8712" h="970156">
                <a:moveTo>
                  <a:pt x="568712" y="970156"/>
                </a:moveTo>
                <a:lnTo>
                  <a:pt x="401444" y="713678"/>
                </a:lnTo>
                <a:cubicBezTo>
                  <a:pt x="374873" y="673040"/>
                  <a:pt x="387392" y="688475"/>
                  <a:pt x="356839" y="657922"/>
                </a:cubicBezTo>
                <a:cubicBezTo>
                  <a:pt x="349405" y="643054"/>
                  <a:pt x="343090" y="627571"/>
                  <a:pt x="334537" y="613317"/>
                </a:cubicBezTo>
                <a:cubicBezTo>
                  <a:pt x="320746" y="590333"/>
                  <a:pt x="298408" y="571839"/>
                  <a:pt x="289932" y="546410"/>
                </a:cubicBezTo>
                <a:cubicBezTo>
                  <a:pt x="274543" y="500242"/>
                  <a:pt x="285301" y="522736"/>
                  <a:pt x="256478" y="479503"/>
                </a:cubicBezTo>
                <a:lnTo>
                  <a:pt x="200722" y="312234"/>
                </a:lnTo>
                <a:lnTo>
                  <a:pt x="178420" y="245327"/>
                </a:lnTo>
                <a:lnTo>
                  <a:pt x="167269" y="211873"/>
                </a:lnTo>
                <a:cubicBezTo>
                  <a:pt x="143508" y="21790"/>
                  <a:pt x="163919" y="90314"/>
                  <a:pt x="133815" y="0"/>
                </a:cubicBezTo>
                <a:cubicBezTo>
                  <a:pt x="107500" y="8771"/>
                  <a:pt x="93366" y="7941"/>
                  <a:pt x="78059" y="33454"/>
                </a:cubicBezTo>
                <a:cubicBezTo>
                  <a:pt x="72012" y="43533"/>
                  <a:pt x="72956" y="56829"/>
                  <a:pt x="66908" y="66908"/>
                </a:cubicBezTo>
                <a:cubicBezTo>
                  <a:pt x="61499" y="75923"/>
                  <a:pt x="51173" y="81000"/>
                  <a:pt x="44605" y="89210"/>
                </a:cubicBezTo>
                <a:cubicBezTo>
                  <a:pt x="-11664" y="159546"/>
                  <a:pt x="53851" y="91118"/>
                  <a:pt x="0" y="144966"/>
                </a:cubicBezTo>
                <a:cubicBezTo>
                  <a:pt x="19366" y="86867"/>
                  <a:pt x="-1535" y="132946"/>
                  <a:pt x="33454" y="89210"/>
                </a:cubicBezTo>
                <a:cubicBezTo>
                  <a:pt x="41826" y="78745"/>
                  <a:pt x="47034" y="65932"/>
                  <a:pt x="55756" y="55756"/>
                </a:cubicBezTo>
                <a:cubicBezTo>
                  <a:pt x="69440" y="39791"/>
                  <a:pt x="100361" y="11151"/>
                  <a:pt x="100361" y="11151"/>
                </a:cubicBezTo>
                <a:cubicBezTo>
                  <a:pt x="133815" y="14868"/>
                  <a:pt x="167924" y="14734"/>
                  <a:pt x="200722" y="22303"/>
                </a:cubicBezTo>
                <a:cubicBezTo>
                  <a:pt x="216920" y="26041"/>
                  <a:pt x="230894" y="36358"/>
                  <a:pt x="245327" y="44605"/>
                </a:cubicBezTo>
                <a:cubicBezTo>
                  <a:pt x="263757" y="55136"/>
                  <a:pt x="310337" y="89487"/>
                  <a:pt x="323386" y="100361"/>
                </a:cubicBezTo>
                <a:cubicBezTo>
                  <a:pt x="331463" y="107092"/>
                  <a:pt x="338254" y="115230"/>
                  <a:pt x="345688" y="122664"/>
                </a:cubicBezTo>
                <a:lnTo>
                  <a:pt x="367990" y="144966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07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Resulting Type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133" y="1466044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757" y="2715511"/>
            <a:ext cx="858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*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/>
              <a:t>results in a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736" y="4060637"/>
            <a:ext cx="775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/>
              <a:t>results in a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</a:p>
        </p:txBody>
      </p:sp>
    </p:spTree>
    <p:extLst>
      <p:ext uri="{BB962C8B-B14F-4D97-AF65-F5344CB8AC3E}">
        <p14:creationId xmlns:p14="http://schemas.microsoft.com/office/powerpoint/2010/main" val="324327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Resulting Type of Binary Expression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43142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2552" y="6205310"/>
            <a:ext cx="6575646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3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3000" dirty="0"/>
              <a:t>results in a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8781" y="5687119"/>
            <a:ext cx="1607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Example: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8458" y="1289823"/>
            <a:ext cx="558676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/>
              <a:t>All </a:t>
            </a:r>
            <a:r>
              <a:rPr lang="en-US" sz="3000" i="1" dirty="0"/>
              <a:t>binary operators </a:t>
            </a:r>
            <a:r>
              <a:rPr lang="en-US" sz="3000" dirty="0"/>
              <a:t>result in a value (like a temporary variable) which </a:t>
            </a:r>
            <a:r>
              <a:rPr lang="en-US" sz="3000" b="1" i="1" dirty="0">
                <a:solidFill>
                  <a:srgbClr val="0027FF"/>
                </a:solidFill>
              </a:rPr>
              <a:t>has a type</a:t>
            </a:r>
            <a:r>
              <a:rPr lang="en-US" sz="3000" dirty="0"/>
              <a:t>.</a:t>
            </a:r>
            <a:r>
              <a:rPr lang="en-US" sz="3200" dirty="0"/>
              <a:t> The general rule is: operations always return the </a:t>
            </a:r>
            <a:r>
              <a:rPr lang="en-US" sz="3200" b="1" i="1" dirty="0">
                <a:solidFill>
                  <a:srgbClr val="0027FF"/>
                </a:solidFill>
              </a:rPr>
              <a:t>most expressive </a:t>
            </a:r>
            <a:r>
              <a:rPr lang="en-US" sz="3200" dirty="0"/>
              <a:t>type: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211" y="4951140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String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0098" y="4434465"/>
            <a:ext cx="3453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Expressive hierarchy:</a:t>
            </a:r>
          </a:p>
        </p:txBody>
      </p:sp>
    </p:spTree>
    <p:extLst>
      <p:ext uri="{BB962C8B-B14F-4D97-AF65-F5344CB8AC3E}">
        <p14:creationId xmlns:p14="http://schemas.microsoft.com/office/powerpoint/2010/main" val="58502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11512" y="0"/>
            <a:ext cx="9456234" cy="7103327"/>
          </a:xfrm>
          <a:prstGeom prst="rect">
            <a:avLst/>
          </a:prstGeom>
          <a:solidFill>
            <a:srgbClr val="FFFFFF">
              <a:alpha val="56863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34937" y="2219091"/>
            <a:ext cx="2163338" cy="2325585"/>
            <a:chOff x="2375209" y="2765502"/>
            <a:chExt cx="2163338" cy="232558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75209" y="2765502"/>
              <a:ext cx="2163338" cy="232558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 rot="2664757">
              <a:off x="2553629" y="4661210"/>
              <a:ext cx="356839" cy="356839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587083" y="46500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62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Even more examples</a:t>
            </a:r>
            <a:r>
              <a:rPr lang="mr-IN" sz="3600" dirty="0">
                <a:solidFill>
                  <a:schemeClr val="bg1"/>
                </a:solidFill>
              </a:rPr>
              <a:t>…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070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Convert 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The computation consists of evaluating the following expression:</a:t>
            </a:r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4922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609600" y="3987800"/>
            <a:ext cx="2819400" cy="990600"/>
            <a:chOff x="384" y="2512"/>
            <a:chExt cx="1776" cy="624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1619925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70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907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07908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You can fix this problem by converting the fraction to a </a:t>
              </a:r>
              <a:r>
                <a:rPr lang="en-US" sz="2000">
                  <a:latin typeface="Courier New" charset="0"/>
                </a:rPr>
                <a:t>double</a:t>
              </a:r>
              <a:r>
                <a:rPr lang="en-US" sz="2400" b="0"/>
                <a:t>, either by inserting decimal points or by using a type cast:</a:t>
              </a: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9.0 / 5 * c + 32;</a:t>
              </a:r>
            </a:p>
          </p:txBody>
        </p:sp>
      </p:grpSp>
      <p:grpSp>
        <p:nvGrpSpPr>
          <p:cNvPr id="507911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           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0132"/>
            <a:ext cx="8229600" cy="4525963"/>
          </a:xfrm>
        </p:spPr>
        <p:txBody>
          <a:bodyPr>
            <a:normAutofit/>
          </a:bodyPr>
          <a:lstStyle/>
          <a:p>
            <a:r>
              <a:rPr lang="mr-IN" sz="4800" dirty="0">
                <a:latin typeface="Calibri" charset="0"/>
                <a:ea typeface="Calibri" charset="0"/>
                <a:cs typeface="Calibri" charset="0"/>
              </a:rPr>
              <a:t>5 + 3 / 2 - 4</a:t>
            </a:r>
          </a:p>
          <a:p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15 / 2.0 + 6</a:t>
            </a:r>
            <a:endParaRPr lang="en-US" sz="48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Practice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1229" y="1929161"/>
            <a:ext cx="1111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rgbClr val="FF0000"/>
                </a:solidFill>
              </a:rPr>
              <a:t>// 2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51756" y="2739483"/>
            <a:ext cx="189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rgbClr val="FF0000"/>
                </a:solidFill>
              </a:rPr>
              <a:t>// 13.5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Can you change the value in a variable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(aka box)?</a:t>
            </a:r>
          </a:p>
        </p:txBody>
      </p:sp>
    </p:spTree>
    <p:extLst>
      <p:ext uri="{BB962C8B-B14F-4D97-AF65-F5344CB8AC3E}">
        <p14:creationId xmlns:p14="http://schemas.microsoft.com/office/powerpoint/2010/main" val="6301017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Modifying a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1208783"/>
            <a:ext cx="895629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creates a variable called</a:t>
            </a: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age with the value 30.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age = 30;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this puts a new value in the box</a:t>
            </a:r>
          </a:p>
          <a:p>
            <a:r>
              <a:rPr lang="en-US" sz="3000" dirty="0">
                <a:latin typeface="Courier"/>
                <a:cs typeface="Courier"/>
              </a:rPr>
              <a:t>age = 31;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In what world does this make sense?</a:t>
            </a: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Welcome to programming</a:t>
            </a:r>
          </a:p>
          <a:p>
            <a:r>
              <a:rPr lang="en-US" sz="3000" dirty="0">
                <a:latin typeface="Courier"/>
                <a:cs typeface="Courier"/>
              </a:rPr>
              <a:t>age = age + 2;</a:t>
            </a:r>
          </a:p>
        </p:txBody>
      </p:sp>
    </p:spTree>
    <p:extLst>
      <p:ext uri="{BB962C8B-B14F-4D97-AF65-F5344CB8AC3E}">
        <p14:creationId xmlns:p14="http://schemas.microsoft.com/office/powerpoint/2010/main" val="1477635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0292" y="1064941"/>
            <a:ext cx="8229600" cy="452596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x-none" sz="2400" dirty="0"/>
              <a:t>A variable can't be used until it is assigned a value.</a:t>
            </a:r>
          </a:p>
          <a:p>
            <a:endParaRPr lang="en-US" altLang="x-none" sz="24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sz="2400" dirty="0" err="1">
                <a:latin typeface="Consolas" charset="0"/>
              </a:rPr>
              <a:t>int</a:t>
            </a:r>
            <a:r>
              <a:rPr lang="en-US" altLang="x-none" sz="2400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sz="2400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sz="2400" dirty="0" err="1">
                <a:latin typeface="Consolas" charset="0"/>
              </a:rPr>
              <a:t>println</a:t>
            </a:r>
            <a:r>
              <a:rPr lang="en-US" altLang="x-none" sz="2400" dirty="0">
                <a:latin typeface="Consolas" charset="0"/>
              </a:rPr>
              <a:t>(x);   </a:t>
            </a:r>
            <a:r>
              <a:rPr lang="en-US" altLang="x-none" sz="2400" dirty="0">
                <a:solidFill>
                  <a:srgbClr val="FF0000"/>
                </a:solidFill>
                <a:latin typeface="Consolas" charset="0"/>
              </a:rPr>
              <a:t>// Error: x has no value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2400" dirty="0">
              <a:solidFill>
                <a:srgbClr val="800000"/>
              </a:solidFill>
              <a:latin typeface="Consolas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 startAt="2"/>
            </a:pPr>
            <a:r>
              <a:rPr lang="en-US" altLang="x-none" sz="2400" dirty="0"/>
              <a:t>You may not declare the same variable twice.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4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sz="2400" dirty="0" err="1">
                <a:latin typeface="Consolas" charset="0"/>
              </a:rPr>
              <a:t>int</a:t>
            </a:r>
            <a:r>
              <a:rPr lang="en-US" altLang="x-none" sz="2400" dirty="0">
                <a:latin typeface="Consolas" charset="0"/>
              </a:rPr>
              <a:t> y = 3;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sz="2400" dirty="0" err="1">
                <a:latin typeface="Consolas" charset="0"/>
              </a:rPr>
              <a:t>int</a:t>
            </a:r>
            <a:r>
              <a:rPr lang="en-US" altLang="x-none" sz="2400" dirty="0">
                <a:latin typeface="Consolas" charset="0"/>
              </a:rPr>
              <a:t> y = 5;   </a:t>
            </a:r>
            <a:r>
              <a:rPr lang="en-US" altLang="x-none" sz="2400" dirty="0">
                <a:solidFill>
                  <a:srgbClr val="FF0000"/>
                </a:solidFill>
                <a:latin typeface="Consolas" charset="0"/>
              </a:rPr>
              <a:t>// Error: y already exists</a:t>
            </a:r>
          </a:p>
          <a:p>
            <a:pPr lvl="1">
              <a:lnSpc>
                <a:spcPct val="80000"/>
              </a:lnSpc>
            </a:pPr>
            <a:endParaRPr lang="en-US" altLang="x-none" sz="2400" dirty="0">
              <a:solidFill>
                <a:srgbClr val="800000"/>
              </a:solidFill>
              <a:latin typeface="Consolas" charset="0"/>
            </a:endParaRPr>
          </a:p>
          <a:p>
            <a:pPr marL="466725" lvl="1" indent="-457200">
              <a:lnSpc>
                <a:spcPct val="80000"/>
              </a:lnSpc>
              <a:buFont typeface="+mj-lt"/>
              <a:buAutoNum type="arabicPeriod" startAt="3"/>
            </a:pPr>
            <a:r>
              <a:rPr lang="en-US" altLang="x-none" sz="2400" dirty="0"/>
              <a:t>You may not use a variable until it is declared.</a:t>
            </a:r>
          </a:p>
          <a:p>
            <a:pPr marL="466725" lvl="1" indent="-457200">
              <a:lnSpc>
                <a:spcPct val="80000"/>
              </a:lnSpc>
              <a:buFont typeface="+mj-lt"/>
              <a:buAutoNum type="arabicPeriod" startAt="3"/>
            </a:pPr>
            <a:endParaRPr lang="en-US" altLang="x-none" sz="24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z = 10;      </a:t>
            </a:r>
            <a:r>
              <a:rPr lang="en-US" altLang="x-none" sz="2400" dirty="0">
                <a:solidFill>
                  <a:srgbClr val="FF0000"/>
                </a:solidFill>
                <a:latin typeface="Consolas" charset="0"/>
              </a:rPr>
              <a:t>// Error: z cannot be resolved</a:t>
            </a:r>
          </a:p>
          <a:p>
            <a:pPr marL="466725" lvl="1" indent="-457200">
              <a:lnSpc>
                <a:spcPct val="80000"/>
              </a:lnSpc>
              <a:buFont typeface="+mj-lt"/>
              <a:buAutoNum type="arabicPeriod" startAt="3"/>
            </a:pPr>
            <a:endParaRPr lang="en-US" altLang="x-none" sz="2400" dirty="0"/>
          </a:p>
          <a:p>
            <a:pPr marL="466725" lvl="1" indent="-457200">
              <a:lnSpc>
                <a:spcPct val="80000"/>
              </a:lnSpc>
              <a:buFont typeface="+mj-lt"/>
              <a:buAutoNum type="arabicPeriod" startAt="3"/>
            </a:pPr>
            <a:endParaRPr lang="en-US" altLang="x-none" sz="24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400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2400" i="1" dirty="0">
              <a:latin typeface="Consolas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4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400" dirty="0">
              <a:latin typeface="Consolas" charset="0"/>
            </a:endParaRPr>
          </a:p>
          <a:p>
            <a:pPr lvl="2">
              <a:lnSpc>
                <a:spcPct val="80000"/>
              </a:lnSpc>
            </a:pPr>
            <a:endParaRPr lang="en-US" altLang="x-none" dirty="0">
              <a:latin typeface="Consolas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Compiler Errors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453268" y="2665141"/>
            <a:ext cx="36799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22916" y="4534829"/>
            <a:ext cx="84006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85745" y="6036527"/>
            <a:ext cx="263914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052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988" y="5469716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892" y="5043036"/>
            <a:ext cx="1098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Access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703298" y="4537446"/>
            <a:ext cx="1049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Assign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5821932" y="3491089"/>
            <a:ext cx="1132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Modify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9291" y="1587100"/>
            <a:ext cx="150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Variables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5988" y="2823785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511220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988" y="5469716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892" y="5043036"/>
            <a:ext cx="1098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Access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703298" y="4537446"/>
            <a:ext cx="1049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Assign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5821932" y="3491089"/>
            <a:ext cx="1132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Modify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9291" y="1587100"/>
            <a:ext cx="150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Variables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900" y="827717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7934974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Goal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565070"/>
            <a:ext cx="9144000" cy="46356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4226" y="887380"/>
            <a:ext cx="8285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you make a box?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you see what is in a box?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can you put in a box?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you change what is in a box?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77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B0D3E6A-5E09-3D4E-B920-C720226A2BC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Decision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AF2CE-5B2E-4542-BBA6-525F8126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84" y="541455"/>
            <a:ext cx="2959264" cy="3272263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9390D80-C6DB-CA40-99E3-ADE357B3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156" y="496849"/>
            <a:ext cx="2998439" cy="331558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0A840E7-F05E-5C4F-B5BD-2130B75F0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39" y="3591741"/>
            <a:ext cx="2953834" cy="3266259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460639F2-459F-D94E-9564-91BAFFC6C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458" y="3552283"/>
            <a:ext cx="2989518" cy="33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84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2278"/>
            <a:ext cx="8229600" cy="4525963"/>
          </a:xfrm>
        </p:spPr>
        <p:txBody>
          <a:bodyPr/>
          <a:lstStyle/>
          <a:p>
            <a:r>
              <a:rPr lang="en-US" dirty="0"/>
              <a:t>Let’s write a </a:t>
            </a:r>
            <a:r>
              <a:rPr lang="en-US" dirty="0" err="1"/>
              <a:t>ConsoleProgram</a:t>
            </a:r>
            <a:r>
              <a:rPr lang="en-US" dirty="0"/>
              <a:t> that calculates the tax, tip and total bill for us at a restaurant.</a:t>
            </a:r>
          </a:p>
          <a:p>
            <a:r>
              <a:rPr lang="en-US" dirty="0"/>
              <a:t>The program should ask the user for the subtotal, and then calculate and print out the tax, tip and total.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5276" y="3492620"/>
            <a:ext cx="5010431" cy="3621858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Practice 1: Receipt Program</a:t>
            </a:r>
          </a:p>
        </p:txBody>
      </p:sp>
    </p:spTree>
    <p:extLst>
      <p:ext uri="{BB962C8B-B14F-4D97-AF65-F5344CB8AC3E}">
        <p14:creationId xmlns:p14="http://schemas.microsoft.com/office/powerpoint/2010/main" val="870673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781" y="0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0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%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there is time “Remaining”</a:t>
            </a:r>
          </a:p>
        </p:txBody>
      </p:sp>
    </p:spTree>
    <p:extLst>
      <p:ext uri="{BB962C8B-B14F-4D97-AF65-F5344CB8AC3E}">
        <p14:creationId xmlns:p14="http://schemas.microsoft.com/office/powerpoint/2010/main" val="44131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B0D3E6A-5E09-3D4E-B920-C720226A2BC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Decision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AF2CE-5B2E-4542-BBA6-525F8126D05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9884" y="541455"/>
            <a:ext cx="2959264" cy="3272263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9390D80-C6DB-CA40-99E3-ADE357B3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156" y="496849"/>
            <a:ext cx="2998439" cy="331558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0A840E7-F05E-5C4F-B5BD-2130B75F0A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5639" y="3591741"/>
            <a:ext cx="2953834" cy="3266259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460639F2-459F-D94E-9564-91BAFFC6C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458" y="3552283"/>
            <a:ext cx="2989518" cy="33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5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244575" y="169997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 will miss you.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See You Later!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344936" y="30156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Enjoy Java!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38177" y="4508469"/>
            <a:ext cx="3131696" cy="964610"/>
            <a:chOff x="3938177" y="4508469"/>
            <a:chExt cx="3131696" cy="964610"/>
          </a:xfrm>
        </p:grpSpPr>
        <p:sp>
          <p:nvSpPr>
            <p:cNvPr id="10" name="Rounded Rectangular Callout 9"/>
            <p:cNvSpPr/>
            <p:nvPr/>
          </p:nvSpPr>
          <p:spPr>
            <a:xfrm>
              <a:off x="3938177" y="4508469"/>
              <a:ext cx="3131696" cy="940247"/>
            </a:xfrm>
            <a:prstGeom prst="wedgeRoundRectCallout">
              <a:avLst>
                <a:gd name="adj1" fmla="val -62466"/>
                <a:gd name="adj2" fmla="val -5619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See you on the midterm       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77" b="99194" l="10000" r="90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1381" y="4895384"/>
              <a:ext cx="559060" cy="577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7063</TotalTime>
  <Words>1677</Words>
  <Application>Microsoft Macintosh PowerPoint</Application>
  <PresentationFormat>On-screen Show (4:3)</PresentationFormat>
  <Paragraphs>422</Paragraphs>
  <Slides>61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Courier New</vt:lpstr>
      <vt:lpstr>Mangal</vt:lpstr>
      <vt:lpstr>Menlo</vt:lpstr>
      <vt:lpstr>Times New Roman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109</cp:revision>
  <cp:lastPrinted>2018-01-17T20:19:55Z</cp:lastPrinted>
  <dcterms:created xsi:type="dcterms:W3CDTF">2014-06-13T10:00:48Z</dcterms:created>
  <dcterms:modified xsi:type="dcterms:W3CDTF">2019-01-14T21:59:18Z</dcterms:modified>
</cp:coreProperties>
</file>